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59180f16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59180f16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5d7cf304d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5d7cf304d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59180f16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59180f16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59180f16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59180f16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59180f16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259180f16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59180f16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59180f16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59180f16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59180f16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59180f16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259180f16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5d7cf304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5d7cf304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59180f16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259180f16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0e4b3980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20e4b3980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59180f16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259180f16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96b5458f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96b5458f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96b5458f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96b5458f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96b5458f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96b5458f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59180f16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59180f16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59180f16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59180f16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 b="16834" l="2028" r="0" t="-133"/>
          <a:stretch/>
        </p:blipFill>
        <p:spPr>
          <a:xfrm>
            <a:off x="5166350" y="1616625"/>
            <a:ext cx="3490601" cy="204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Chromebook laptop computer" id="136" name="Google Shape;136;p17"/>
          <p:cNvPicPr preferRelativeResize="0"/>
          <p:nvPr/>
        </p:nvPicPr>
        <p:blipFill rotWithShape="1">
          <a:blip r:embed="rId4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>
            <p:ph type="ctrTitle"/>
          </p:nvPr>
        </p:nvSpPr>
        <p:spPr>
          <a:xfrm>
            <a:off x="351575" y="1399750"/>
            <a:ext cx="37422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MSA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PPT</a:t>
            </a:r>
            <a:endParaRPr/>
          </a:p>
        </p:txBody>
      </p:sp>
      <p:sp>
        <p:nvSpPr>
          <p:cNvPr id="138" name="Google Shape;138;p17"/>
          <p:cNvSpPr txBox="1"/>
          <p:nvPr/>
        </p:nvSpPr>
        <p:spPr>
          <a:xfrm>
            <a:off x="5479400" y="1623088"/>
            <a:ext cx="3062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r>
              <a:rPr b="1" lang="en" sz="2400" u="sng">
                <a:solidFill>
                  <a:schemeClr val="lt1"/>
                </a:solidFill>
              </a:rPr>
              <a:t>mplementation of 3-Axis Capacitive Accelerometer using COMSOL Multiphysics</a:t>
            </a:r>
            <a:endParaRPr b="1" sz="24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561600" y="2885925"/>
            <a:ext cx="40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496325" y="2885925"/>
            <a:ext cx="404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727800" y="304800"/>
            <a:ext cx="76884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/>
              <a:t>Implementation of the Model in COMSOL Multiphysics </a:t>
            </a:r>
            <a:endParaRPr sz="2200" u="sng"/>
          </a:p>
        </p:txBody>
      </p:sp>
      <p:sp>
        <p:nvSpPr>
          <p:cNvPr id="216" name="Google Shape;216;p26"/>
          <p:cNvSpPr txBox="1"/>
          <p:nvPr/>
        </p:nvSpPr>
        <p:spPr>
          <a:xfrm>
            <a:off x="1669600" y="878025"/>
            <a:ext cx="706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Step 1</a:t>
            </a: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Design 2D or 3D geometry, by constructing geometrical shapes as shown below.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1539275"/>
            <a:ext cx="5571924" cy="329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8599" y="1539275"/>
            <a:ext cx="28384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 rotWithShape="1">
          <a:blip r:embed="rId5">
            <a:alphaModFix/>
          </a:blip>
          <a:srcRect b="0" l="-1680" r="1680" t="5953"/>
          <a:stretch/>
        </p:blipFill>
        <p:spPr>
          <a:xfrm>
            <a:off x="6047100" y="3270375"/>
            <a:ext cx="2781450" cy="17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title"/>
          </p:nvPr>
        </p:nvSpPr>
        <p:spPr>
          <a:xfrm>
            <a:off x="727800" y="304800"/>
            <a:ext cx="76884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/>
              <a:t>Implementation of the Model in COMSOL Multiphysics </a:t>
            </a:r>
            <a:endParaRPr sz="2200" u="sng"/>
          </a:p>
        </p:txBody>
      </p:sp>
      <p:sp>
        <p:nvSpPr>
          <p:cNvPr id="225" name="Google Shape;225;p27"/>
          <p:cNvSpPr txBox="1"/>
          <p:nvPr/>
        </p:nvSpPr>
        <p:spPr>
          <a:xfrm>
            <a:off x="1669600" y="878025"/>
            <a:ext cx="706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Step 1: Design 2D or 3D geometry, by constructing geometrical shapes as shown below.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6" name="Google Shape;2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700" y="1669900"/>
            <a:ext cx="4551575" cy="31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729450" y="222825"/>
            <a:ext cx="76884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/>
              <a:t>Implementation of the Model in COMSOL Multiphysics </a:t>
            </a:r>
            <a:endParaRPr sz="2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8"/>
          <p:cNvSpPr txBox="1"/>
          <p:nvPr/>
        </p:nvSpPr>
        <p:spPr>
          <a:xfrm>
            <a:off x="1689750" y="947025"/>
            <a:ext cx="7297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Step 2: The material is selected for the model.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925" y="1578325"/>
            <a:ext cx="5953125" cy="32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727800" y="207125"/>
            <a:ext cx="7688400" cy="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/>
              <a:t>Implementation of the Model in COMSOL Multiphysics </a:t>
            </a:r>
            <a:endParaRPr sz="2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9"/>
          <p:cNvSpPr txBox="1"/>
          <p:nvPr/>
        </p:nvSpPr>
        <p:spPr>
          <a:xfrm>
            <a:off x="1719550" y="915988"/>
            <a:ext cx="732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Step 3: The physics for the model is selected.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750" y="1362400"/>
            <a:ext cx="7395725" cy="363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729450" y="272750"/>
            <a:ext cx="76884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/>
              <a:t>Implementation of the Model in COMSOL Multiphysics </a:t>
            </a:r>
            <a:endParaRPr sz="2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0"/>
          <p:cNvSpPr txBox="1"/>
          <p:nvPr/>
        </p:nvSpPr>
        <p:spPr>
          <a:xfrm>
            <a:off x="1634100" y="998109"/>
            <a:ext cx="758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Step 4: Meshing is carried out and solution for the model is obtained.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913" y="1606975"/>
            <a:ext cx="6578726" cy="33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727800" y="310425"/>
            <a:ext cx="76884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/>
              <a:t>Implementation of the Model in COMSOL Multiphysics </a:t>
            </a:r>
            <a:endParaRPr sz="2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53" name="Google Shape;2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574" y="1455500"/>
            <a:ext cx="6848424" cy="363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1"/>
          <p:cNvSpPr txBox="1"/>
          <p:nvPr/>
        </p:nvSpPr>
        <p:spPr>
          <a:xfrm>
            <a:off x="1676075" y="1009109"/>
            <a:ext cx="758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Step 5: The displacement of proof mass is studied.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729450" y="399225"/>
            <a:ext cx="76884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Analysis and Results</a:t>
            </a:r>
            <a:endParaRPr u="sng"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00" y="1458600"/>
            <a:ext cx="4433173" cy="31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 rotWithShape="1">
          <a:blip r:embed="rId4">
            <a:alphaModFix/>
          </a:blip>
          <a:srcRect b="0" l="21097" r="24874" t="5820"/>
          <a:stretch/>
        </p:blipFill>
        <p:spPr>
          <a:xfrm>
            <a:off x="5007625" y="1662287"/>
            <a:ext cx="3854126" cy="27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title"/>
          </p:nvPr>
        </p:nvSpPr>
        <p:spPr>
          <a:xfrm>
            <a:off x="362050" y="1897850"/>
            <a:ext cx="40047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Calculations Involved</a:t>
            </a:r>
            <a:endParaRPr u="sng"/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300" y="152400"/>
            <a:ext cx="3723174" cy="480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729450" y="334225"/>
            <a:ext cx="76884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Conclusion</a:t>
            </a:r>
            <a:endParaRPr u="sng"/>
          </a:p>
        </p:txBody>
      </p:sp>
      <p:sp>
        <p:nvSpPr>
          <p:cNvPr id="273" name="Google Shape;273;p34"/>
          <p:cNvSpPr txBox="1"/>
          <p:nvPr/>
        </p:nvSpPr>
        <p:spPr>
          <a:xfrm>
            <a:off x="817025" y="1299800"/>
            <a:ext cx="76884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➢"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various types of accelerometers and the various materials required in its designing are studied thoroughly. 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➢"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3-axis MEMS capacitive accelerometer is implemented in COMSOL Multiphysics where we are applying the force in the positive z-direction. 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➢"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results can be used to calculate the change in distance between the capacitive plates w.r.t change in capacitance which is linear in nature. 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➢"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has its applications especially in the biomedical industry where we can use this in pacemakers, eye surgery, kidney dialysis and much more other life-saving operations.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type="title"/>
          </p:nvPr>
        </p:nvSpPr>
        <p:spPr>
          <a:xfrm>
            <a:off x="729450" y="334225"/>
            <a:ext cx="76884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Applications</a:t>
            </a:r>
            <a:endParaRPr u="sng"/>
          </a:p>
        </p:txBody>
      </p:sp>
      <p:sp>
        <p:nvSpPr>
          <p:cNvPr id="279" name="Google Shape;279;p35"/>
          <p:cNvSpPr txBox="1"/>
          <p:nvPr/>
        </p:nvSpPr>
        <p:spPr>
          <a:xfrm>
            <a:off x="817025" y="1299800"/>
            <a:ext cx="7688400" cy="3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has its applications especially in the: -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Biomedical industry where we can use this in pacemakers, eye surgery, kidney dialysis and much more other life-saving operations.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Air bag deployment -  Vehicle safety device, Airbag Control Unit(ACU). Accelerometers as inertia sensors in ACU.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Industrial applications, to measure platform stability or tilt on which machines are placed.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Google Shape;146;p18"/>
          <p:cNvSpPr txBox="1"/>
          <p:nvPr>
            <p:ph idx="4294967295" type="subTitle"/>
          </p:nvPr>
        </p:nvSpPr>
        <p:spPr>
          <a:xfrm>
            <a:off x="4561550" y="772850"/>
            <a:ext cx="4080000" cy="3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</a:rPr>
              <a:t>Problem Statement</a:t>
            </a:r>
            <a:endParaRPr sz="16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</a:rPr>
              <a:t>Introduction</a:t>
            </a:r>
            <a:endParaRPr sz="1600"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</a:rPr>
              <a:t>Types of Accelerometers</a:t>
            </a:r>
            <a:endParaRPr sz="1600"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</a:rPr>
              <a:t>Motivation</a:t>
            </a:r>
            <a:endParaRPr sz="16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</a:rPr>
              <a:t>Working Principle</a:t>
            </a:r>
            <a:endParaRPr sz="16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</a:rPr>
              <a:t>Brief results and explanation</a:t>
            </a:r>
            <a:endParaRPr sz="16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</a:rPr>
              <a:t>Conclusion </a:t>
            </a:r>
            <a:endParaRPr sz="16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</a:rPr>
              <a:t>Team Contribution</a:t>
            </a:r>
            <a:endParaRPr sz="16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type="title"/>
          </p:nvPr>
        </p:nvSpPr>
        <p:spPr>
          <a:xfrm>
            <a:off x="727650" y="581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References</a:t>
            </a:r>
            <a:endParaRPr u="sng"/>
          </a:p>
        </p:txBody>
      </p:sp>
      <p:sp>
        <p:nvSpPr>
          <p:cNvPr id="285" name="Google Shape;285;p36"/>
          <p:cNvSpPr txBox="1"/>
          <p:nvPr>
            <p:ph idx="1" type="body"/>
          </p:nvPr>
        </p:nvSpPr>
        <p:spPr>
          <a:xfrm>
            <a:off x="727650" y="1311300"/>
            <a:ext cx="7688700" cy="311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Neuzil, P., Yong Liu, Han-Hua Feng and Wenjiang Zeng (2005). Mi-cromachined bolometer with single-crystal silicon diode as temperaturesensor. IEEE Electron Device Letters, 26(5), pp.320-322.</a:t>
            </a:r>
            <a:endParaRPr sz="9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N, D., V, J. and Kumar B, R. (2015). Design and Simulation of MEMSAccelerometer Using COMSOL Multiphysics Software. International Journal of Engineering Trends and Technology, 20(5), pp.244-247.</a:t>
            </a:r>
            <a:endParaRPr sz="9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A. Jadhav, T. Agarkar and S. Kodagali, ”Advanced real time high performance time based 3 axis capacitive accelerometer”, International Conference by ISTE, ISBN. 978-93-86171-02-3, 2017.</a:t>
            </a:r>
            <a:endParaRPr sz="9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Matsumoto, Y., Iwakiri, M., Tanaka, H., Ishida, M. and Nakamura, T.(1996). A capacitive accelerometer using SDB-SOI structure. Sensors and Actuators A: Physical, 53(1-3), pp.267-272.</a:t>
            </a:r>
            <a:endParaRPr sz="9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MacDonald, G. (1990). A review of low cost accelerometers for vehicledynamics. Sensors and Actuators A: Physical, 21(1-3), pp.303-307.</a:t>
            </a:r>
            <a:endParaRPr sz="9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Chen, H., Bao, M., Zhu, H. and Shen, S. (1997). A piezoresistive ac-celerometer with a novel vertical beam structure. Sensors and Actuators A: Physical, 63(1), pp.19-25.</a:t>
            </a:r>
            <a:endParaRPr sz="9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Kavitha, S., Joseph Daniel, R. and Sumangala, K. (2016). Design andAnalysis of MEMS Comb Drive Capacitive Accelerometer for SHMand Seismic Applications. Measurement, 93, pp.327-339.</a:t>
            </a:r>
            <a:endParaRPr sz="9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>
            <p:ph type="title"/>
          </p:nvPr>
        </p:nvSpPr>
        <p:spPr>
          <a:xfrm>
            <a:off x="776425" y="16343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Team Contributions</a:t>
            </a:r>
            <a:endParaRPr u="sng"/>
          </a:p>
        </p:txBody>
      </p:sp>
      <p:sp>
        <p:nvSpPr>
          <p:cNvPr id="291" name="Google Shape;291;p3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Subash J - Design Model and Simulation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Jnaneswar S - Design Model and Simulation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Sriram R.V.S.S - Analysis and Results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/>
              <a:t>Charan Kaushal S - Understanding Theory and Report</a:t>
            </a:r>
            <a:endParaRPr b="1"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97" name="Google Shape;297;p38"/>
          <p:cNvSpPr txBox="1"/>
          <p:nvPr/>
        </p:nvSpPr>
        <p:spPr>
          <a:xfrm>
            <a:off x="4765175" y="2898950"/>
            <a:ext cx="4151400" cy="20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GROUP MEMBERS:</a:t>
            </a:r>
            <a:endParaRPr b="1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Subash J - S20190020253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S. Charan Kaushal - S20190020249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S.S.S. Jnaneswar -S20190020252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R.V.S.S Sriram - S20190020246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52" name="Google Shape;152;p19"/>
          <p:cNvSpPr/>
          <p:nvPr/>
        </p:nvSpPr>
        <p:spPr>
          <a:xfrm>
            <a:off x="4572000" y="0"/>
            <a:ext cx="46173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 txBox="1"/>
          <p:nvPr/>
        </p:nvSpPr>
        <p:spPr>
          <a:xfrm>
            <a:off x="4883550" y="1322450"/>
            <a:ext cx="3994200" cy="3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A9988"/>
                </a:solidFill>
                <a:highlight>
                  <a:srgbClr val="FDFDFD"/>
                </a:highlight>
                <a:latin typeface="Lato"/>
                <a:ea typeface="Lato"/>
                <a:cs typeface="Lato"/>
                <a:sym typeface="Lato"/>
              </a:rPr>
              <a:t>Accelerometer	 is an electromechanical device that	measures change in velocity or force of acceleration caused by gravity or movement over time.</a:t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A9988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A9988"/>
                </a:solidFill>
                <a:highlight>
                  <a:srgbClr val="FDFDFD"/>
                </a:highlight>
                <a:latin typeface="Lato"/>
                <a:ea typeface="Lato"/>
                <a:cs typeface="Lato"/>
                <a:sym typeface="Lato"/>
              </a:rPr>
              <a:t>Most of them are Micro - Electro - Mechanical-Sensors (MEMS) devices.</a:t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</a:t>
            </a:r>
            <a:r>
              <a:rPr lang="en"/>
              <a:t>S</a:t>
            </a:r>
            <a:r>
              <a:rPr lang="en" sz="3000"/>
              <a:t>tatement</a:t>
            </a:r>
            <a:endParaRPr sz="3000"/>
          </a:p>
        </p:txBody>
      </p:sp>
      <p:sp>
        <p:nvSpPr>
          <p:cNvPr id="159" name="Google Shape;159;p20"/>
          <p:cNvSpPr txBox="1"/>
          <p:nvPr>
            <p:ph idx="2" type="body"/>
          </p:nvPr>
        </p:nvSpPr>
        <p:spPr>
          <a:xfrm>
            <a:off x="5051225" y="1522900"/>
            <a:ext cx="3701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Designing and Analysing a MEMS-based Capacitive Accelerometer  (3Dimensional)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353950" y="123040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Accelerometer</a:t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4343400" y="0"/>
            <a:ext cx="46173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 txBox="1"/>
          <p:nvPr/>
        </p:nvSpPr>
        <p:spPr>
          <a:xfrm>
            <a:off x="4439700" y="233125"/>
            <a:ext cx="4424700" cy="48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600"/>
              <a:buFont typeface="Lato"/>
              <a:buChar char="●"/>
            </a:pPr>
            <a:r>
              <a:rPr b="1" lang="en" sz="1600" u="sng">
                <a:solidFill>
                  <a:srgbClr val="1A9988"/>
                </a:solidFill>
                <a:highlight>
                  <a:srgbClr val="FDFDFD"/>
                </a:highlight>
                <a:latin typeface="Lato"/>
                <a:ea typeface="Lato"/>
                <a:cs typeface="Lato"/>
                <a:sym typeface="Lato"/>
              </a:rPr>
              <a:t>Piezoelectric Sensor</a:t>
            </a:r>
            <a:endParaRPr b="1" sz="1600" u="sng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600"/>
              <a:buFont typeface="Lato"/>
              <a:buAutoNum type="arabicPeriod"/>
            </a:pPr>
            <a:r>
              <a:rPr b="1" lang="en" sz="1600">
                <a:solidFill>
                  <a:srgbClr val="1A9988"/>
                </a:solidFill>
                <a:highlight>
                  <a:srgbClr val="FDFDFD"/>
                </a:highlight>
                <a:latin typeface="Lato"/>
                <a:ea typeface="Lato"/>
                <a:cs typeface="Lato"/>
                <a:sym typeface="Lato"/>
              </a:rPr>
              <a:t> Acceleration applied on sensor deforms the crystal.</a:t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600"/>
              <a:buFont typeface="Lato"/>
              <a:buAutoNum type="arabicPeriod"/>
            </a:pPr>
            <a:r>
              <a:rPr b="1" lang="en" sz="1600">
                <a:solidFill>
                  <a:srgbClr val="1A9988"/>
                </a:solidFill>
                <a:highlight>
                  <a:srgbClr val="FDFDFD"/>
                </a:highlight>
                <a:latin typeface="Lato"/>
                <a:ea typeface="Lato"/>
                <a:cs typeface="Lato"/>
                <a:sym typeface="Lato"/>
              </a:rPr>
              <a:t>It is directly proportional to the force.</a:t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600"/>
              <a:buFont typeface="Lato"/>
              <a:buChar char="●"/>
            </a:pPr>
            <a:r>
              <a:rPr b="1" lang="en" sz="1600" u="sng">
                <a:solidFill>
                  <a:srgbClr val="1A9988"/>
                </a:solidFill>
                <a:highlight>
                  <a:srgbClr val="FDFDFD"/>
                </a:highlight>
                <a:latin typeface="Lato"/>
                <a:ea typeface="Lato"/>
                <a:cs typeface="Lato"/>
                <a:sym typeface="Lato"/>
              </a:rPr>
              <a:t>Piezoresistive Sensor</a:t>
            </a:r>
            <a:endParaRPr b="1" sz="1600" u="sng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600"/>
              <a:buFont typeface="Lato"/>
              <a:buAutoNum type="arabicPeriod"/>
            </a:pPr>
            <a:r>
              <a:rPr b="1" lang="en" sz="1600">
                <a:solidFill>
                  <a:srgbClr val="1A9988"/>
                </a:solidFill>
                <a:highlight>
                  <a:srgbClr val="FDFDFD"/>
                </a:highlight>
                <a:latin typeface="Lato"/>
                <a:ea typeface="Lato"/>
                <a:cs typeface="Lato"/>
                <a:sym typeface="Lato"/>
              </a:rPr>
              <a:t>Change in mechanical stress results in change of material resistivity.</a:t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600"/>
              <a:buFont typeface="Lato"/>
              <a:buChar char="●"/>
            </a:pPr>
            <a:r>
              <a:rPr b="1" lang="en" sz="1600" u="sng">
                <a:solidFill>
                  <a:srgbClr val="1A9988"/>
                </a:solidFill>
                <a:highlight>
                  <a:srgbClr val="FDFDFD"/>
                </a:highlight>
                <a:latin typeface="Lato"/>
                <a:ea typeface="Lato"/>
                <a:cs typeface="Lato"/>
                <a:sym typeface="Lato"/>
              </a:rPr>
              <a:t>Capacitive Sensor</a:t>
            </a:r>
            <a:endParaRPr b="1" sz="1600" u="sng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600"/>
              <a:buFont typeface="Lato"/>
              <a:buAutoNum type="arabicPeriod"/>
            </a:pPr>
            <a:r>
              <a:rPr b="1" lang="en" sz="1600">
                <a:solidFill>
                  <a:srgbClr val="1A9988"/>
                </a:solidFill>
                <a:highlight>
                  <a:srgbClr val="FDFDFD"/>
                </a:highlight>
                <a:latin typeface="Lato"/>
                <a:ea typeface="Lato"/>
                <a:cs typeface="Lato"/>
                <a:sym typeface="Lato"/>
              </a:rPr>
              <a:t>Senses the displacement of proof mass.</a:t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600"/>
              <a:buFont typeface="Lato"/>
              <a:buAutoNum type="arabicPeriod"/>
            </a:pPr>
            <a:r>
              <a:rPr b="1" lang="en" sz="1600">
                <a:solidFill>
                  <a:srgbClr val="1A9988"/>
                </a:solidFill>
                <a:highlight>
                  <a:srgbClr val="FDFDFD"/>
                </a:highlight>
                <a:latin typeface="Lato"/>
                <a:ea typeface="Lato"/>
                <a:cs typeface="Lato"/>
                <a:sym typeface="Lato"/>
              </a:rPr>
              <a:t>Gives output voltage that is dependent on the distance between the two capacitive plates.</a:t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600"/>
              <a:buFont typeface="Lato"/>
              <a:buAutoNum type="arabicPeriod"/>
            </a:pPr>
            <a:r>
              <a:rPr b="1" lang="en" sz="1600">
                <a:solidFill>
                  <a:srgbClr val="1A9988"/>
                </a:solidFill>
                <a:highlight>
                  <a:srgbClr val="FDFDFD"/>
                </a:highlight>
                <a:latin typeface="Lato"/>
                <a:ea typeface="Lato"/>
                <a:cs typeface="Lato"/>
                <a:sym typeface="Lato"/>
              </a:rPr>
              <a:t>Accuracy and stability are the important features.</a:t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3">
            <a:alphaModFix/>
          </a:blip>
          <a:srcRect b="24231" l="5203" r="55989" t="21081"/>
          <a:stretch/>
        </p:blipFill>
        <p:spPr>
          <a:xfrm>
            <a:off x="166325" y="2423975"/>
            <a:ext cx="1240350" cy="10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4">
            <a:alphaModFix/>
          </a:blip>
          <a:srcRect b="24414" l="4501" r="54126" t="18302"/>
          <a:stretch/>
        </p:blipFill>
        <p:spPr>
          <a:xfrm>
            <a:off x="2822200" y="2433488"/>
            <a:ext cx="1240350" cy="1073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5">
            <a:alphaModFix/>
          </a:blip>
          <a:srcRect b="0" l="6528" r="56735" t="18113"/>
          <a:stretch/>
        </p:blipFill>
        <p:spPr>
          <a:xfrm>
            <a:off x="1482875" y="3432630"/>
            <a:ext cx="1210700" cy="168659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151550" y="3516400"/>
            <a:ext cx="12405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3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Piezoresistive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2836975" y="3506875"/>
            <a:ext cx="12405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3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Capacitive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2773150" y="4649650"/>
            <a:ext cx="12108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3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Piezoelectric 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4572000" y="0"/>
            <a:ext cx="46173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 txBox="1"/>
          <p:nvPr/>
        </p:nvSpPr>
        <p:spPr>
          <a:xfrm>
            <a:off x="4662225" y="-79900"/>
            <a:ext cx="4319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9988"/>
              </a:buClr>
              <a:buSzPts val="1600"/>
              <a:buFont typeface="Lato"/>
              <a:buChar char="●"/>
            </a:pPr>
            <a:r>
              <a:rPr b="1" lang="en" sz="1700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One of the earliest forms of accelerometers are Piezoresistive accelerometers . They have high SNR ratio and high durability.</a:t>
            </a:r>
            <a:endParaRPr b="1" sz="1700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9988"/>
              </a:buClr>
              <a:buSzPts val="1700"/>
              <a:buFont typeface="Lato"/>
              <a:buChar char="●"/>
            </a:pPr>
            <a:r>
              <a:rPr b="1" lang="en" sz="1700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However it has drawback in the following aspects:</a:t>
            </a:r>
            <a:endParaRPr b="1" sz="1700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700"/>
              <a:buFont typeface="Lato"/>
              <a:buChar char="○"/>
            </a:pPr>
            <a:r>
              <a:rPr b="1" lang="en" sz="1700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They need to be powered, making them  unsuitable for low battery applications.</a:t>
            </a:r>
            <a:endParaRPr b="1" sz="1700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700"/>
              <a:buFont typeface="Lato"/>
              <a:buChar char="○"/>
            </a:pPr>
            <a:r>
              <a:rPr b="1" lang="en" sz="1700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They’re also relative expensive</a:t>
            </a:r>
            <a:endParaRPr b="1" sz="1700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700"/>
              <a:buFont typeface="Lato"/>
              <a:buChar char="○"/>
            </a:pPr>
            <a:r>
              <a:rPr b="1" lang="en" sz="1700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Sensitive to temperature.</a:t>
            </a:r>
            <a:endParaRPr b="1" sz="1700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9988"/>
              </a:buClr>
              <a:buSzPts val="1700"/>
              <a:buFont typeface="Lato"/>
              <a:buChar char="●"/>
            </a:pPr>
            <a:r>
              <a:rPr b="1" lang="en" sz="1700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Capacitive accelerometers are the suitable choice where cost is the driving factor and accelerations are uniform in automotive applications.</a:t>
            </a:r>
            <a:endParaRPr b="1" sz="1700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type="title"/>
          </p:nvPr>
        </p:nvSpPr>
        <p:spPr>
          <a:xfrm>
            <a:off x="377275" y="3582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Principle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/>
          <p:nvPr/>
        </p:nvSpPr>
        <p:spPr>
          <a:xfrm>
            <a:off x="4572025" y="0"/>
            <a:ext cx="46173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 txBox="1"/>
          <p:nvPr/>
        </p:nvSpPr>
        <p:spPr>
          <a:xfrm>
            <a:off x="4896975" y="358250"/>
            <a:ext cx="3994200" cy="3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400"/>
              <a:buFont typeface="Lato"/>
              <a:buAutoNum type="arabicPeriod"/>
            </a:pPr>
            <a:r>
              <a:rPr b="1" lang="en">
                <a:solidFill>
                  <a:srgbClr val="1A9988"/>
                </a:solidFill>
                <a:highlight>
                  <a:srgbClr val="FDFDFD"/>
                </a:highlight>
                <a:latin typeface="Lato"/>
                <a:ea typeface="Lato"/>
                <a:cs typeface="Lato"/>
                <a:sym typeface="Lato"/>
              </a:rPr>
              <a:t>External acceleration displaces the Proof Mass  to support frame which increases the stress in the suspension springs.</a:t>
            </a:r>
            <a:endParaRPr b="1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400"/>
              <a:buFont typeface="Lato"/>
              <a:buAutoNum type="arabicPeriod"/>
            </a:pPr>
            <a:r>
              <a:rPr b="1" lang="en">
                <a:solidFill>
                  <a:srgbClr val="1A9988"/>
                </a:solidFill>
                <a:highlight>
                  <a:srgbClr val="FDFDFD"/>
                </a:highlight>
                <a:latin typeface="Lato"/>
                <a:ea typeface="Lato"/>
                <a:cs typeface="Lato"/>
                <a:sym typeface="Lato"/>
              </a:rPr>
              <a:t>Measure of the external acceleration.</a:t>
            </a:r>
            <a:endParaRPr b="1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lphaLcPeriod"/>
            </a:pPr>
            <a:r>
              <a:rPr b="1" lang="en">
                <a:solidFill>
                  <a:schemeClr val="dk1"/>
                </a:solidFill>
                <a:highlight>
                  <a:srgbClr val="FDFDFD"/>
                </a:highlight>
                <a:latin typeface="Lato"/>
                <a:ea typeface="Lato"/>
                <a:cs typeface="Lato"/>
                <a:sym typeface="Lato"/>
              </a:rPr>
              <a:t>Relative displacement - change in capacitance between the electrodes.</a:t>
            </a:r>
            <a:endParaRPr b="1">
              <a:solidFill>
                <a:schemeClr val="dk1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lphaLcPeriod"/>
            </a:pPr>
            <a:r>
              <a:rPr b="1" lang="en">
                <a:solidFill>
                  <a:schemeClr val="dk1"/>
                </a:solidFill>
                <a:highlight>
                  <a:srgbClr val="FDFDFD"/>
                </a:highlight>
                <a:latin typeface="Lato"/>
                <a:ea typeface="Lato"/>
                <a:cs typeface="Lato"/>
                <a:sym typeface="Lato"/>
              </a:rPr>
              <a:t>Suspension beam stress</a:t>
            </a:r>
            <a:endParaRPr b="1">
              <a:solidFill>
                <a:schemeClr val="dk1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AutoNum type="arabicPeriod"/>
            </a:pPr>
            <a:r>
              <a:rPr b="1" lang="en">
                <a:solidFill>
                  <a:schemeClr val="dk1"/>
                </a:solidFill>
                <a:highlight>
                  <a:srgbClr val="FDFDFD"/>
                </a:highlight>
                <a:latin typeface="Lato"/>
                <a:ea typeface="Lato"/>
                <a:cs typeface="Lato"/>
                <a:sym typeface="Lato"/>
              </a:rPr>
              <a:t>Hook’s Law</a:t>
            </a:r>
            <a:endParaRPr b="1">
              <a:solidFill>
                <a:schemeClr val="dk1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9988"/>
                </a:solidFill>
                <a:highlight>
                  <a:srgbClr val="FDFDFD"/>
                </a:highlight>
                <a:latin typeface="Lato"/>
                <a:ea typeface="Lato"/>
                <a:cs typeface="Lato"/>
                <a:sym typeface="Lato"/>
              </a:rPr>
              <a:t>	</a:t>
            </a:r>
            <a:endParaRPr b="1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3">
            <a:alphaModFix/>
          </a:blip>
          <a:srcRect b="24230" l="5206" r="56344" t="18241"/>
          <a:stretch/>
        </p:blipFill>
        <p:spPr>
          <a:xfrm>
            <a:off x="164475" y="2412725"/>
            <a:ext cx="1228950" cy="11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4">
            <a:alphaModFix/>
          </a:blip>
          <a:srcRect b="28947" l="45120" r="7393" t="17585"/>
          <a:stretch/>
        </p:blipFill>
        <p:spPr>
          <a:xfrm>
            <a:off x="2328613" y="2460051"/>
            <a:ext cx="1633138" cy="11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2328588" y="2059850"/>
            <a:ext cx="16332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Acceleration→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0" name="Google Shape;190;p23"/>
          <p:cNvPicPr preferRelativeResize="0"/>
          <p:nvPr/>
        </p:nvPicPr>
        <p:blipFill rotWithShape="1">
          <a:blip r:embed="rId5">
            <a:alphaModFix/>
          </a:blip>
          <a:srcRect b="74111" l="38404" r="39809" t="5374"/>
          <a:stretch/>
        </p:blipFill>
        <p:spPr>
          <a:xfrm>
            <a:off x="539925" y="4267200"/>
            <a:ext cx="1228950" cy="620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3"/>
          <p:cNvCxnSpPr/>
          <p:nvPr/>
        </p:nvCxnSpPr>
        <p:spPr>
          <a:xfrm>
            <a:off x="1313625" y="2952100"/>
            <a:ext cx="114000" cy="85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23"/>
          <p:cNvSpPr txBox="1"/>
          <p:nvPr/>
        </p:nvSpPr>
        <p:spPr>
          <a:xfrm>
            <a:off x="779000" y="2699325"/>
            <a:ext cx="22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972375" y="3714525"/>
            <a:ext cx="79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spring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4" name="Google Shape;194;p23"/>
          <p:cNvCxnSpPr/>
          <p:nvPr/>
        </p:nvCxnSpPr>
        <p:spPr>
          <a:xfrm>
            <a:off x="316875" y="2911188"/>
            <a:ext cx="147900" cy="9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3"/>
          <p:cNvSpPr txBox="1"/>
          <p:nvPr/>
        </p:nvSpPr>
        <p:spPr>
          <a:xfrm>
            <a:off x="-96225" y="3714525"/>
            <a:ext cx="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capacitor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23"/>
          <p:cNvPicPr preferRelativeResize="0"/>
          <p:nvPr/>
        </p:nvPicPr>
        <p:blipFill rotWithShape="1">
          <a:blip r:embed="rId6">
            <a:alphaModFix/>
          </a:blip>
          <a:srcRect b="0" l="0" r="0" t="14551"/>
          <a:stretch/>
        </p:blipFill>
        <p:spPr>
          <a:xfrm>
            <a:off x="5912625" y="2795925"/>
            <a:ext cx="2978550" cy="22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/>
        </p:nvSpPr>
        <p:spPr>
          <a:xfrm>
            <a:off x="389950" y="380650"/>
            <a:ext cx="848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b="1" lang="en" sz="30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-axis Capacitive Accelerometer</a:t>
            </a:r>
            <a:endParaRPr b="1" sz="30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24"/>
          <p:cNvSpPr txBox="1"/>
          <p:nvPr/>
        </p:nvSpPr>
        <p:spPr>
          <a:xfrm>
            <a:off x="309675" y="1594000"/>
            <a:ext cx="3676500" cy="3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b="1"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is constructed using surface micromachining process.</a:t>
            </a:r>
            <a:endParaRPr b="1"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b="1"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Measurement of z-axis acceleration is using a differential teeter-totter arrangement.</a:t>
            </a:r>
            <a:endParaRPr b="1"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175" y="1699475"/>
            <a:ext cx="4853025" cy="2553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727800" y="139225"/>
            <a:ext cx="76884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/>
              <a:t>Implementation in COMSOL MULTIPHYSICS</a:t>
            </a:r>
            <a:endParaRPr sz="2200" u="sng"/>
          </a:p>
        </p:txBody>
      </p:sp>
      <p:sp>
        <p:nvSpPr>
          <p:cNvPr id="209" name="Google Shape;209;p25"/>
          <p:cNvSpPr txBox="1"/>
          <p:nvPr/>
        </p:nvSpPr>
        <p:spPr>
          <a:xfrm>
            <a:off x="1002700" y="1293825"/>
            <a:ext cx="7688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➢"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system equipped with COMSOL Multiphysics  is used for the design. 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➢"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Software is based on advanced numerical methods for modeling and simulation.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2677725"/>
            <a:ext cx="6123132" cy="23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